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63" r:id="rId3"/>
    <p:sldId id="264" r:id="rId4"/>
    <p:sldId id="265" r:id="rId5"/>
    <p:sldId id="296" r:id="rId6"/>
    <p:sldId id="266" r:id="rId7"/>
    <p:sldId id="260" r:id="rId8"/>
    <p:sldId id="293" r:id="rId9"/>
    <p:sldId id="262" r:id="rId10"/>
    <p:sldId id="294" r:id="rId11"/>
    <p:sldId id="25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2A517-F523-4EFF-85CB-C84CFCC2F9DD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DB9B9-7EE2-456C-A74E-BE1497D0E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54705-3B4F-42B0-BA7D-04305C2F39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42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42910" y="7143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Ошибки в оформлении презентаций</a:t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(практическая работа)</a:t>
            </a:r>
            <a:endParaRPr lang="en-US" sz="54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500298" y="4714884"/>
            <a:ext cx="6400800" cy="142876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учитель русского языка и литературы Миронова Ольга Фёдоровна (МОУ «Средняя общеобразовательная школа №52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г. Новокузнецка Кемеровской области).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9746" name="Oval 18"/>
          <p:cNvSpPr>
            <a:spLocks noChangeArrowheads="1"/>
          </p:cNvSpPr>
          <p:nvPr/>
        </p:nvSpPr>
        <p:spPr bwMode="invGray">
          <a:xfrm>
            <a:off x="2514600" y="1600200"/>
            <a:ext cx="5200672" cy="5257800"/>
          </a:xfrm>
          <a:prstGeom prst="ellipse">
            <a:avLst/>
          </a:prstGeom>
          <a:solidFill>
            <a:schemeClr val="tx2"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29747" name="Picture 19" descr="11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14282" y="2495550"/>
            <a:ext cx="2070100" cy="4362450"/>
          </a:xfrm>
          <a:prstGeom prst="rect">
            <a:avLst/>
          </a:prstGeom>
          <a:noFill/>
          <a:effectLst>
            <a:outerShdw dist="56796" dir="1593903" algn="ctr" rotWithShape="0">
              <a:srgbClr val="000000">
                <a:alpha val="50000"/>
              </a:srgbClr>
            </a:outerShdw>
          </a:effectLst>
        </p:spPr>
      </p:pic>
      <p:sp>
        <p:nvSpPr>
          <p:cNvPr id="329749" name="Oval 21"/>
          <p:cNvSpPr>
            <a:spLocks noChangeArrowheads="1"/>
          </p:cNvSpPr>
          <p:nvPr/>
        </p:nvSpPr>
        <p:spPr bwMode="gray">
          <a:xfrm>
            <a:off x="4000496" y="3000372"/>
            <a:ext cx="3581400" cy="3581400"/>
          </a:xfrm>
          <a:prstGeom prst="ellipse">
            <a:avLst/>
          </a:prstGeom>
          <a:solidFill>
            <a:schemeClr val="tx2">
              <a:alpha val="10001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29750" name="Oval 22"/>
          <p:cNvSpPr>
            <a:spLocks noChangeArrowheads="1"/>
          </p:cNvSpPr>
          <p:nvPr/>
        </p:nvSpPr>
        <p:spPr bwMode="gray">
          <a:xfrm>
            <a:off x="5257800" y="4267200"/>
            <a:ext cx="1981200" cy="1981200"/>
          </a:xfrm>
          <a:prstGeom prst="ellipse">
            <a:avLst/>
          </a:prstGeom>
          <a:solidFill>
            <a:schemeClr val="tx2">
              <a:alpha val="10001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9751" name="Freeform 23"/>
          <p:cNvSpPr>
            <a:spLocks/>
          </p:cNvSpPr>
          <p:nvPr/>
        </p:nvSpPr>
        <p:spPr bwMode="gray">
          <a:xfrm rot="10677336" flipH="1">
            <a:off x="6019800" y="5029200"/>
            <a:ext cx="533400" cy="492125"/>
          </a:xfrm>
          <a:custGeom>
            <a:avLst/>
            <a:gdLst/>
            <a:ahLst/>
            <a:cxnLst>
              <a:cxn ang="0">
                <a:pos x="0" y="973"/>
              </a:cxn>
              <a:cxn ang="0">
                <a:pos x="1085" y="330"/>
              </a:cxn>
              <a:cxn ang="0">
                <a:pos x="1076" y="517"/>
              </a:cxn>
              <a:cxn ang="0">
                <a:pos x="2058" y="0"/>
              </a:cxn>
              <a:cxn ang="0">
                <a:pos x="972" y="643"/>
              </a:cxn>
              <a:cxn ang="0">
                <a:pos x="982" y="456"/>
              </a:cxn>
              <a:cxn ang="0">
                <a:pos x="0" y="973"/>
              </a:cxn>
            </a:cxnLst>
            <a:rect l="0" t="0" r="r" b="b"/>
            <a:pathLst>
              <a:path w="2058" h="973">
                <a:moveTo>
                  <a:pt x="0" y="973"/>
                </a:moveTo>
                <a:lnTo>
                  <a:pt x="1085" y="330"/>
                </a:lnTo>
                <a:lnTo>
                  <a:pt x="1076" y="517"/>
                </a:lnTo>
                <a:lnTo>
                  <a:pt x="2058" y="0"/>
                </a:lnTo>
                <a:lnTo>
                  <a:pt x="972" y="643"/>
                </a:lnTo>
                <a:lnTo>
                  <a:pt x="982" y="456"/>
                </a:lnTo>
                <a:lnTo>
                  <a:pt x="0" y="973"/>
                </a:lnTo>
                <a:close/>
              </a:path>
            </a:pathLst>
          </a:custGeom>
          <a:solidFill>
            <a:srgbClr val="FFFFFF"/>
          </a:solidFill>
          <a:ln w="3175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9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51" grpId="0" animBg="1"/>
      <p:bldP spid="32975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472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smtClean="0">
                <a:solidFill>
                  <a:srgbClr val="99FF66"/>
                </a:solidFill>
              </a:rPr>
              <a:t>вопросительные</a:t>
            </a:r>
            <a:r>
              <a:rPr lang="ru-RU" sz="3600" smtClean="0">
                <a:solidFill>
                  <a:srgbClr val="99FF66"/>
                </a:solidFill>
              </a:rPr>
              <a:t> </a:t>
            </a:r>
            <a:br>
              <a:rPr lang="ru-RU" sz="3600" smtClean="0">
                <a:solidFill>
                  <a:srgbClr val="99FF66"/>
                </a:solidFill>
              </a:rPr>
            </a:br>
            <a:r>
              <a:rPr lang="ru-RU" sz="3600" u="sng" smtClean="0">
                <a:solidFill>
                  <a:srgbClr val="99FF66"/>
                </a:solidFill>
              </a:rPr>
              <a:t>(неужели, разве, ли (ль), а):</a:t>
            </a:r>
            <a:r>
              <a:rPr lang="ru-RU" sz="3600" smtClean="0">
                <a:solidFill>
                  <a:schemeClr val="bg1"/>
                </a:solidFill>
              </a:rPr>
              <a:t> 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Неужели в самом деле все сгорели карусели? (К.И. Чуковский).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- </a:t>
            </a:r>
            <a:r>
              <a:rPr lang="ru-RU" sz="3600" b="1" i="1" smtClean="0">
                <a:solidFill>
                  <a:srgbClr val="99FF66"/>
                </a:solidFill>
              </a:rPr>
              <a:t>восклицательные</a:t>
            </a:r>
            <a:r>
              <a:rPr lang="ru-RU" sz="3600" b="1" u="sng" smtClean="0">
                <a:solidFill>
                  <a:srgbClr val="99FF66"/>
                </a:solidFill>
              </a:rPr>
              <a:t/>
            </a:r>
            <a:br>
              <a:rPr lang="ru-RU" sz="3600" b="1" u="sng" smtClean="0">
                <a:solidFill>
                  <a:srgbClr val="99FF66"/>
                </a:solidFill>
              </a:rPr>
            </a:br>
            <a:r>
              <a:rPr lang="ru-RU" sz="3600" u="sng" smtClean="0">
                <a:solidFill>
                  <a:srgbClr val="99FF66"/>
                </a:solidFill>
              </a:rPr>
              <a:t> (что за, как, ну и, ещё бы):</a:t>
            </a: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Что за прелесть эти сказки! (А.С. Пушкин).</a:t>
            </a:r>
            <a:br>
              <a:rPr lang="ru-RU" sz="3600" smtClean="0">
                <a:solidFill>
                  <a:schemeClr val="bg1"/>
                </a:solidFill>
              </a:rPr>
            </a:br>
            <a:endParaRPr lang="ru-RU" sz="36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документы\PL_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75" y="-252413"/>
            <a:ext cx="9810750" cy="7362826"/>
          </a:xfrm>
          <a:prstGeom prst="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857224" y="0"/>
            <a:ext cx="7500990" cy="1042416"/>
          </a:xfrm>
          <a:prstGeom prst="bevel">
            <a:avLst/>
          </a:prstGeom>
          <a:solidFill>
            <a:schemeClr val="bg1">
              <a:lumMod val="8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4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Помните ли вы, что такое…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57158" y="1285860"/>
            <a:ext cx="8501063" cy="5000645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sng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Музей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- учреждение, занимающееся собиранием, изучением,  хранением и экспонированием предметов.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sng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Коллекция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- (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латин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. 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collectio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собрание)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sng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Памятник</a:t>
            </a: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1. Скульптура или архитектурное сооружение  в   память  кого – чего- 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нибудь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2. Сохранившийся предмет культуры  прошлого.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Археологический п.   Памятники письменности.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sng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Подлинник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- подлинная вещь, оригинал, не копия и не   воспроизведение, не подделка. </a:t>
            </a:r>
            <a:endParaRPr kumimoji="0" lang="ru-RU" sz="2800" b="1" i="0" u="sng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1" i="0" u="sng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Галерея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- в некоторых названиях: художественный музее.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uLnTx/>
                <a:uFillTx/>
                <a:latin typeface="+mn-lt"/>
                <a:ea typeface="+mn-ea"/>
                <a:cs typeface="+mn-cs"/>
              </a:rPr>
              <a:t> Картинная галерея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документы\PL_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12713"/>
            <a:ext cx="9396413" cy="6970713"/>
          </a:xfrm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С2.1 Ознакомьтесь с мнением Антона и Ани о роли языка</a:t>
            </a: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219200"/>
            <a:ext cx="4284662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Помогите </a:t>
            </a:r>
            <a:r>
              <a:rPr lang="ru-RU" sz="1600" b="1" smtClean="0"/>
              <a:t>Антону </a:t>
            </a:r>
            <a:r>
              <a:rPr lang="ru-RU" sz="1600" smtClean="0"/>
              <a:t>доказать свою точку зрения. Напишите   сочинение-рассуждение   на   тему:   </a:t>
            </a:r>
            <a:r>
              <a:rPr lang="ru-RU" sz="1600" b="1" smtClean="0"/>
              <a:t>«Роль языка в жизни человека»</a:t>
            </a:r>
            <a:endParaRPr lang="ru-RU" sz="1600" u="sng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u="sng" smtClean="0"/>
              <a:t>Обдумывая</a:t>
            </a:r>
            <a:r>
              <a:rPr lang="ru-RU" sz="1600" smtClean="0"/>
              <a:t> ответ на вопрос, </a:t>
            </a:r>
            <a:r>
              <a:rPr lang="ru-RU" sz="1600" u="sng" smtClean="0"/>
              <a:t>прочитайте</a:t>
            </a:r>
            <a:r>
              <a:rPr lang="ru-RU" sz="1600" smtClean="0"/>
              <a:t> ещё раз текст …..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Найдите и приведите два примера из прочитанного текста, иллюстрирующие </a:t>
            </a:r>
            <a:r>
              <a:rPr lang="ru-RU" sz="1600" b="1" u="sng" smtClean="0"/>
              <a:t>разные</a:t>
            </a:r>
            <a:r>
              <a:rPr lang="ru-RU" sz="1600" b="1" smtClean="0"/>
              <a:t> </a:t>
            </a:r>
            <a:r>
              <a:rPr lang="ru-RU" sz="1600" smtClean="0"/>
              <a:t>функции синонимов.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Приводя примеры, указывайте номера нужных предложений или применяйте цитирование (избегайте чрезмерного цитирования).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Начать      сочинение      вы      можете      как      фразой принадлежащей Антону, так и собственным высказыванием.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Вы можете писать работу от своего имени или от имени Антона.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Объём сочинения должен составлять не менее 50 слов.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Сочинение пишите аккуратно, разборчивым почерком. Напишите сочинение-рассуждение.</a:t>
            </a:r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4100" name="Picture 4" descr="Рисунок1пы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4572000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AutoShape 8"/>
          <p:cNvSpPr>
            <a:spLocks noChangeArrowheads="1"/>
          </p:cNvSpPr>
          <p:nvPr/>
        </p:nvSpPr>
        <p:spPr bwMode="auto">
          <a:xfrm>
            <a:off x="0" y="1196975"/>
            <a:ext cx="2195513" cy="1081088"/>
          </a:xfrm>
          <a:prstGeom prst="wedgeRectCallout">
            <a:avLst>
              <a:gd name="adj1" fmla="val 31056"/>
              <a:gd name="adj2" fmla="val 134435"/>
            </a:avLst>
          </a:prstGeom>
          <a:solidFill>
            <a:srgbClr val="F4E59C"/>
          </a:solidFill>
          <a:ln w="76200" cmpd="tri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000">
                <a:solidFill>
                  <a:schemeClr val="bg1"/>
                </a:solidFill>
                <a:cs typeface="Arial" charset="0"/>
              </a:rPr>
              <a:t>Человек не может обойтись без языка</a:t>
            </a:r>
          </a:p>
        </p:txBody>
      </p:sp>
      <p:sp>
        <p:nvSpPr>
          <p:cNvPr id="4102" name="AutoShape 9"/>
          <p:cNvSpPr>
            <a:spLocks noGrp="1" noChangeArrowheads="1"/>
          </p:cNvSpPr>
          <p:nvPr>
            <p:ph type="body" sz="half" idx="1"/>
          </p:nvPr>
        </p:nvSpPr>
        <p:spPr>
          <a:xfrm>
            <a:off x="2195513" y="1125538"/>
            <a:ext cx="2627312" cy="1531937"/>
          </a:xfrm>
          <a:prstGeom prst="wedgeRoundRectCallout">
            <a:avLst>
              <a:gd name="adj1" fmla="val -7102"/>
              <a:gd name="adj2" fmla="val 144819"/>
              <a:gd name="adj3" fmla="val 16667"/>
            </a:avLst>
          </a:prstGeom>
          <a:solidFill>
            <a:schemeClr val="tx2"/>
          </a:solidFill>
          <a:ln w="76200" cmpd="tri">
            <a:solidFill>
              <a:schemeClr val="fol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ja-JP" sz="1400" smtClean="0">
                <a:solidFill>
                  <a:schemeClr val="bg1"/>
                </a:solidFill>
              </a:rPr>
              <a:t>Человек может общаться при помощи мимики, жестов. Различных сигнальных систем, например, азбуки Морзе. Язык для человека не так уж и важен!</a:t>
            </a:r>
            <a:endParaRPr lang="ru-RU" sz="800" smtClean="0">
              <a:solidFill>
                <a:schemeClr val="bg1"/>
              </a:solidFill>
            </a:endParaRPr>
          </a:p>
        </p:txBody>
      </p:sp>
      <p:sp>
        <p:nvSpPr>
          <p:cNvPr id="4103" name="Rectangle 10"/>
          <p:cNvSpPr>
            <a:spLocks noChangeArrowheads="1"/>
          </p:cNvSpPr>
          <p:nvPr/>
        </p:nvSpPr>
        <p:spPr bwMode="auto">
          <a:xfrm>
            <a:off x="755650" y="6237288"/>
            <a:ext cx="822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Антон</a:t>
            </a:r>
          </a:p>
        </p:txBody>
      </p:sp>
      <p:sp>
        <p:nvSpPr>
          <p:cNvPr id="4104" name="Rectangle 11"/>
          <p:cNvSpPr>
            <a:spLocks noChangeArrowheads="1"/>
          </p:cNvSpPr>
          <p:nvPr/>
        </p:nvSpPr>
        <p:spPr bwMode="auto">
          <a:xfrm>
            <a:off x="2555875" y="6491288"/>
            <a:ext cx="58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Аня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3774" cy="6840000"/>
          </a:xfrm>
          <a:prstGeom prst="rect">
            <a:avLst/>
          </a:prstGeom>
          <a:noFill/>
        </p:spPr>
      </p:pic>
      <p:pic>
        <p:nvPicPr>
          <p:cNvPr id="3" name="Picture 2" descr="F:\Лана\работа\Литература\Твардовский\Tvp_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57375" y="357188"/>
            <a:ext cx="6143625" cy="589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476250"/>
            <a:ext cx="4105275" cy="5832475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932363" y="476250"/>
            <a:ext cx="3887787" cy="5832475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500563" y="476250"/>
            <a:ext cx="431800" cy="5832475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395288" y="3429000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 flipV="1">
            <a:off x="5003800" y="3357563"/>
            <a:ext cx="381635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3" name="Picture 7" descr="Маь Пушк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292600"/>
            <a:ext cx="1635125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Отец Пушк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429000"/>
            <a:ext cx="1741488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Брат Лев Сергее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476250"/>
            <a:ext cx="1697038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 descr="pushkin_v_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125538"/>
            <a:ext cx="17240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1" descr="Москва. Арбат, 35. Мемориальный отдел Государственного музея Пушкина - Квартира А.С. Пушкина на Арбате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350" y="457200"/>
            <a:ext cx="3095625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76375" y="2565400"/>
            <a:ext cx="30972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A50021"/>
                </a:solidFill>
                <a:latin typeface="Comic Sans MS" pitchFamily="66" charset="0"/>
              </a:rPr>
              <a:t>В Москве прошло детство А. С. Пушкина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39750" y="3500438"/>
            <a:ext cx="22320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A50021"/>
                </a:solidFill>
                <a:latin typeface="Comic Sans MS" pitchFamily="66" charset="0"/>
              </a:rPr>
              <a:t>Мать поэта Надежда Осиповна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843213" y="5589588"/>
            <a:ext cx="165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A50021"/>
                </a:solidFill>
                <a:latin typeface="Comic Sans MS" pitchFamily="66" charset="0"/>
              </a:rPr>
              <a:t>Отец Сергей Львович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932363" y="476250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A50021"/>
                </a:solidFill>
                <a:latin typeface="Comic Sans MS" pitchFamily="66" charset="0"/>
              </a:rPr>
              <a:t>Дядя Василий Львович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804025" y="2708275"/>
            <a:ext cx="1943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A50021"/>
                </a:solidFill>
                <a:latin typeface="Comic Sans MS" pitchFamily="66" charset="0"/>
              </a:rPr>
              <a:t>Брат поэта Лев Сергеевич</a:t>
            </a:r>
          </a:p>
        </p:txBody>
      </p:sp>
      <p:pic>
        <p:nvPicPr>
          <p:cNvPr id="9233" name="Picture 17" descr="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48488" y="3644900"/>
            <a:ext cx="17145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076825" y="3716338"/>
            <a:ext cx="18002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A50021"/>
                </a:solidFill>
                <a:latin typeface="Comic Sans MS" pitchFamily="66" charset="0"/>
              </a:rPr>
              <a:t>Няня Арина Родионовна познакомила юного Пушкина с русским фольклором</a:t>
            </a:r>
          </a:p>
        </p:txBody>
      </p:sp>
      <p:sp>
        <p:nvSpPr>
          <p:cNvPr id="9235" name="Oval 19" descr="pushkin"/>
          <p:cNvSpPr>
            <a:spLocks noChangeArrowheads="1"/>
          </p:cNvSpPr>
          <p:nvPr/>
        </p:nvSpPr>
        <p:spPr bwMode="auto">
          <a:xfrm>
            <a:off x="357158" y="1000108"/>
            <a:ext cx="1368425" cy="1727200"/>
          </a:xfrm>
          <a:prstGeom prst="ellipse">
            <a:avLst/>
          </a:prstGeom>
          <a:blipFill dpi="0" rotWithShape="0">
            <a:blip r:embed="rId8"/>
            <a:srcRect/>
            <a:stretch>
              <a:fillRect/>
            </a:stretch>
          </a:blipFill>
          <a:ln w="76200">
            <a:pattFill prst="sphere">
              <a:fgClr>
                <a:srgbClr val="FFCC00"/>
              </a:fgClr>
              <a:bgClr>
                <a:schemeClr val="tx2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документы\PL_t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/>
              <a:t>Домашнее задание: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-</a:t>
            </a:r>
            <a:r>
              <a:rPr lang="ru-RU" sz="3200" dirty="0" smtClean="0"/>
              <a:t>пункт 26, упр.348 (устно),</a:t>
            </a:r>
            <a:br>
              <a:rPr lang="ru-RU" sz="3200" dirty="0" smtClean="0"/>
            </a:br>
            <a:r>
              <a:rPr lang="ru-RU" sz="3200" dirty="0" smtClean="0"/>
              <a:t>- 350 списать, подчеркнуть все частицы;</a:t>
            </a:r>
            <a:br>
              <a:rPr lang="ru-RU" sz="3200" dirty="0" smtClean="0"/>
            </a:br>
            <a:r>
              <a:rPr lang="ru-RU" sz="3200" dirty="0" smtClean="0"/>
              <a:t>-составить план ответа на вопрос «Частица как часть речи».</a:t>
            </a:r>
          </a:p>
        </p:txBody>
      </p:sp>
      <p:pic>
        <p:nvPicPr>
          <p:cNvPr id="18435" name="Picture 3" descr="FUN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8100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191000" y="4191000"/>
            <a:ext cx="4267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dirty="0"/>
              <a:t>Если будешь затрудняться, консультация по предмету завтра после уроков.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214338"/>
            <a:ext cx="9753600" cy="7315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34880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Л. Н. Толстой: «Настоящий, сильный, где нужно - нежный, трогательный, где нужно — строгий, серьезный, где нужно - страстный, где нужно — бойкий и живой язык народа».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А. И. Куприн: «Русский язык в умелых руках и в опытных устах - красив, певуч, выразителен, гибок, послушен, ловок и вместителен».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А. Н. Толстой: «Русский народ создал русский язык, яркий, как радуга после весеннего ливня, меткий, как стрелы, певучий и богатый, задушевный, как песня над колыбелью».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28800" y="381000"/>
            <a:ext cx="7315200" cy="9048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Писатели о языке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414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Ошибки в оформлении презентаций (практическая работа)</vt:lpstr>
      <vt:lpstr>Слайд 2</vt:lpstr>
      <vt:lpstr>Слайд 3</vt:lpstr>
      <vt:lpstr>С2.1 Ознакомьтесь с мнением Антона и Ани о роли языка</vt:lpstr>
      <vt:lpstr>Слайд 5</vt:lpstr>
      <vt:lpstr>Слайд 6</vt:lpstr>
      <vt:lpstr>Слайд 7</vt:lpstr>
      <vt:lpstr>  Домашнее задание:    -пункт 26, упр.348 (устно), - 350 списать, подчеркнуть все частицы; -составить план ответа на вопрос «Частица как часть речи».</vt:lpstr>
      <vt:lpstr>Слайд 9</vt:lpstr>
      <vt:lpstr>вопросительные  (неужели, разве, ли (ль), а):  Неужели в самом деле все сгорели карусели? (К.И. Чуковский). - восклицательные  (что за, как, ну и, ещё бы): Что за прелесть эти сказки! (А.С. Пушкин). 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HP</cp:lastModifiedBy>
  <cp:revision>28</cp:revision>
  <dcterms:modified xsi:type="dcterms:W3CDTF">2011-06-05T14:27:24Z</dcterms:modified>
</cp:coreProperties>
</file>